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56" r:id="rId3"/>
    <p:sldId id="266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7" r:id="rId12"/>
    <p:sldId id="296" r:id="rId13"/>
    <p:sldId id="298" r:id="rId14"/>
    <p:sldId id="299" r:id="rId15"/>
    <p:sldId id="300" r:id="rId16"/>
    <p:sldId id="301" r:id="rId17"/>
    <p:sldId id="30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178F"/>
    <a:srgbClr val="461A42"/>
    <a:srgbClr val="FF602B"/>
    <a:srgbClr val="DAD7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4ED09-BBBA-4C3A-BC21-B52D45E59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A7CA5D-54EC-46E2-858E-AF9E4105A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D4CC51-59C4-4DDE-B7E1-78890B28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EADC-E505-426C-8C05-7B9D4BD07EB5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EF5D78-70ED-4A0D-BAD4-FE08E9D7D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150B9A-ABAA-4F82-AEE4-39FA8B5CF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4537-525D-48B3-9854-F7A34F65A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041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FF10F-86C4-42B6-A12A-80807C01A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E2103B-5844-42EC-A510-B7F530948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159531-35E1-444D-AF59-126386C7E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EADC-E505-426C-8C05-7B9D4BD07EB5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0077C3-8C73-4E4C-B1F8-D571ACC6B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A2BA0F-4F85-4D85-9249-C77F7FFE0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4537-525D-48B3-9854-F7A34F65A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043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8947E4-08FB-450F-B8D8-EC35C07A7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22F35A-77CD-48AB-B2E5-E541DE242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894051-7097-4F70-B8D9-1C9A8DD06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EADC-E505-426C-8C05-7B9D4BD07EB5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F6C0E-686F-4DC6-BA06-6D08B73B5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062419-CF69-4681-881B-F68404024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4537-525D-48B3-9854-F7A34F65A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20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E270D-CED2-40EB-BBAA-663DD77AF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739A2A-227D-4EAD-AD7D-5050EC8A3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F8443-127C-415B-AA6E-43DC7F6B6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EADC-E505-426C-8C05-7B9D4BD07EB5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520CF6-6787-438A-BBA2-5E34C6733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BAC11D-8A5A-4387-B412-BE13D0DB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4537-525D-48B3-9854-F7A34F65A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697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ACFE4-C66B-4BE1-873F-75BDF585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6C75B2-7CE0-4D94-98B1-CB2711E6A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72E8B7-FEE5-49C0-B5A2-E63F198E1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EADC-E505-426C-8C05-7B9D4BD07EB5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B1F76A-4406-4761-84BA-CE5D4F000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075530-AC1D-44AF-A1A2-74F63066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4537-525D-48B3-9854-F7A34F65A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466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BFD0C-3006-4664-97E2-2F33C17DE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999DD1-A288-48A3-91E0-233505DA45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C845DC-9EDF-41AA-A696-1CD25E6D6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F0A307-43F6-440F-919B-3E80A8F53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EADC-E505-426C-8C05-7B9D4BD07EB5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8BDC9E-92E9-498D-AC76-AF27F08DF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9016FA-C0B8-4749-87B6-3A8F8391A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4537-525D-48B3-9854-F7A34F65A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706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F520A0-9D9D-4F5C-B86F-19E234522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988CD8-6789-4E1D-8787-F75C46799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872998-CF3F-46B0-8A5E-F2EB38753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4DA3E1A-4853-4C48-8932-432EB9669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E50695-F48F-4709-89A2-6DD278AD22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A15E0D3-0411-4A9F-B9DC-CFF9C6585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EADC-E505-426C-8C05-7B9D4BD07EB5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9C271E-74FE-4E05-92EB-112DD87E0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F7B508-35B5-4CF8-AF15-BA61BB68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4537-525D-48B3-9854-F7A34F65A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46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3A9F4-D18C-4871-A941-71CD5C5B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D3BA85-5A8A-4BF5-8EFD-FC144CAC0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EADC-E505-426C-8C05-7B9D4BD07EB5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0B4B44-201D-43A1-B619-40C484FC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BBF067-0F06-44BB-A523-C16415AF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4537-525D-48B3-9854-F7A34F65A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7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94404D-5E0D-4313-B6AF-AE1AD1818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EADC-E505-426C-8C05-7B9D4BD07EB5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00E63F-9B77-4525-87AC-AD3F4E7CE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9E5D6-A88C-402B-8653-4A14D7E4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4537-525D-48B3-9854-F7A34F65A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1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7FB54-E35A-4D80-BAE5-6CE300D85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949C33-6375-41CA-9BD2-9635EB170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62C953-57A3-46BA-A86D-6166646D9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970EB5-0E25-4C3A-ADBD-D7273B499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EADC-E505-426C-8C05-7B9D4BD07EB5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D10C35-D314-42CB-9DF9-A85220CA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04B76C-E1F3-4A84-8B01-4ADA032FC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4537-525D-48B3-9854-F7A34F65A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54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E6695-69C9-4815-A4C3-CBF3DDCB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82CAD2-A52F-416D-AF67-F32957159B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24C774-263C-4CB6-9708-C8BCE373C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6E182-0E66-4B7F-9440-B27AAD33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EADC-E505-426C-8C05-7B9D4BD07EB5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A30EFA-3784-4EA6-B939-2AB033EA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DEE816-9D5F-4C28-BBF1-7B74FF3F2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4537-525D-48B3-9854-F7A34F65A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880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A7EDD0-2153-42C5-9C71-9D0A8C1CF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B4E2FE-7113-4EBE-9497-EACD22044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B8F73C-0F47-4342-BFFF-B5DD40D8C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8EADC-E505-426C-8C05-7B9D4BD07EB5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5B0332-A113-427A-A799-3EB91459A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0BFE0B-C09D-4EC9-B7FC-FACF47E92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04537-525D-48B3-9854-F7A34F65A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01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Видео 3">
            <a:extLst>
              <a:ext uri="{FF2B5EF4-FFF2-40B4-BE49-F238E27FC236}">
                <a16:creationId xmlns:a16="http://schemas.microsoft.com/office/drawing/2014/main" id="{3F3EB761-8C2D-19A9-3CEC-B93FAE367F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F2072-BD08-4617-8C18-6620D773B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752" y="94812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br>
              <a:rPr lang="ru-RU" sz="4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</a:br>
            <a:r>
              <a:rPr lang="ru-RU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Открытие областной стажёрской площадки: </a:t>
            </a:r>
            <a:br>
              <a:rPr lang="ru-RU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</a:br>
            <a:r>
              <a:rPr lang="ru-RU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«Геймификация как способ организации образовательной деятельности в творческих объединениях технической направленности дополнительного образования детей»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DCA839-0E39-4ED1-BF3A-86CC91315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-79212"/>
            <a:ext cx="2026952" cy="20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Финансовые диаграммы на темном экране">
            <a:extLst>
              <a:ext uri="{FF2B5EF4-FFF2-40B4-BE49-F238E27FC236}">
                <a16:creationId xmlns:a16="http://schemas.microsoft.com/office/drawing/2014/main" id="{BA0B7C18-3A38-4B34-B965-1149F42FE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0000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D7B63-077F-4AA1-B164-A23A0564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0" y="1978740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i="0" u="none" strike="noStrike" cap="none" dirty="0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1. </a:t>
            </a:r>
            <a:r>
              <a:rPr lang="en-US" sz="6000" i="0" u="none" strike="noStrike" cap="none" dirty="0" err="1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Прогресс</a:t>
            </a:r>
            <a:r>
              <a:rPr lang="en-US" sz="6000" i="0" u="none" strike="noStrike" cap="none" dirty="0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 - </a:t>
            </a:r>
            <a:r>
              <a:rPr lang="en-US" sz="6000" i="0" u="none" strike="noStrike" cap="none" dirty="0" err="1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наглядное</a:t>
            </a:r>
            <a:r>
              <a:rPr lang="en-US" sz="6000" i="0" u="none" strike="noStrike" cap="none" dirty="0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6000" i="0" u="none" strike="noStrike" cap="none" dirty="0" err="1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отображение</a:t>
            </a:r>
            <a:r>
              <a:rPr lang="en-US" sz="6000" i="0" u="none" strike="noStrike" cap="none" dirty="0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6000" i="0" u="none" strike="noStrike" cap="none" dirty="0" err="1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постепенного</a:t>
            </a:r>
            <a:r>
              <a:rPr lang="en-US" sz="6000" i="0" u="none" strike="noStrike" cap="none" dirty="0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6000" i="0" u="none" strike="noStrike" cap="none" dirty="0" err="1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роста</a:t>
            </a:r>
            <a:br>
              <a:rPr lang="en-US" sz="5100" b="0" i="0" u="none" strike="noStrike" cap="none" dirty="0">
                <a:solidFill>
                  <a:srgbClr val="FFFFFF"/>
                </a:solidFill>
                <a:sym typeface="Arial"/>
              </a:rPr>
            </a:br>
            <a:endParaRPr lang="en-US" sz="5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39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Финансовые диаграммы на темном экране">
            <a:extLst>
              <a:ext uri="{FF2B5EF4-FFF2-40B4-BE49-F238E27FC236}">
                <a16:creationId xmlns:a16="http://schemas.microsoft.com/office/drawing/2014/main" id="{BA0B7C18-3A38-4B34-B965-1149F42FE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0000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D7B63-077F-4AA1-B164-A23A0564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0" y="1978740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i="0" u="none" strike="noStrike" cap="none" dirty="0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2. </a:t>
            </a:r>
            <a:r>
              <a:rPr lang="en-US" sz="6000" i="0" u="none" strike="noStrike" cap="none" dirty="0" err="1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Инвестиции</a:t>
            </a:r>
            <a:r>
              <a:rPr lang="en-US" sz="6000" i="0" u="none" strike="noStrike" cap="none" dirty="0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 - </a:t>
            </a:r>
            <a:r>
              <a:rPr lang="en-US" sz="5400" i="0" u="none" strike="noStrike" cap="none" dirty="0" err="1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почувствуйте</a:t>
            </a:r>
            <a:r>
              <a:rPr lang="en-US" sz="6000" i="0" u="none" strike="noStrike" cap="none" dirty="0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6000" i="0" u="none" strike="noStrike" cap="none" dirty="0" err="1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гордость</a:t>
            </a:r>
            <a:r>
              <a:rPr lang="en-US" sz="6000" i="0" u="none" strike="noStrike" cap="none" dirty="0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6000" i="0" u="none" strike="noStrike" cap="none" dirty="0" err="1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за</a:t>
            </a:r>
            <a:r>
              <a:rPr lang="en-US" sz="6000" i="0" u="none" strike="noStrike" cap="none" dirty="0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6000" i="0" u="none" strike="noStrike" cap="none" dirty="0" err="1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ваш</a:t>
            </a:r>
            <a:r>
              <a:rPr lang="en-US" sz="6000" i="0" u="none" strike="noStrike" cap="none" dirty="0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6000" i="0" u="none" strike="noStrike" cap="none" dirty="0" err="1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вклад</a:t>
            </a:r>
            <a:r>
              <a:rPr lang="en-US" sz="6000" i="0" u="none" strike="noStrike" cap="none" dirty="0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 в </a:t>
            </a:r>
            <a:r>
              <a:rPr lang="en-US" sz="6000" i="0" u="none" strike="noStrike" cap="none" dirty="0" err="1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игру</a:t>
            </a:r>
            <a:br>
              <a:rPr lang="ru-RU" sz="6000" i="0" u="none" strike="noStrike" cap="none" dirty="0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</a:br>
            <a:br>
              <a:rPr lang="en-US" sz="5100" b="0" i="0" u="none" strike="noStrike" cap="none" dirty="0">
                <a:solidFill>
                  <a:srgbClr val="FFFFFF"/>
                </a:solidFill>
                <a:sym typeface="Arial"/>
              </a:rPr>
            </a:br>
            <a:endParaRPr lang="en-US" sz="5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24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Финансовые диаграммы на темном экране">
            <a:extLst>
              <a:ext uri="{FF2B5EF4-FFF2-40B4-BE49-F238E27FC236}">
                <a16:creationId xmlns:a16="http://schemas.microsoft.com/office/drawing/2014/main" id="{BA0B7C18-3A38-4B34-B965-1149F42FE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0000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D7B63-077F-4AA1-B164-A23A0564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0" y="3191314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6000" i="0" u="none" strike="noStrike" cap="none" dirty="0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  <a:t>3. Постепенное открытие информации - постепенно получайте доступ к новой информации</a:t>
            </a:r>
            <a:br>
              <a:rPr lang="ru-RU" sz="6000" i="0" u="none" strike="noStrike" cap="none" dirty="0">
                <a:solidFill>
                  <a:srgbClr val="FFFFFF"/>
                </a:solidFill>
                <a:latin typeface="Bahnschrift SemiCondensed" panose="020B0502040204020203" pitchFamily="34" charset="0"/>
                <a:sym typeface="Arial"/>
              </a:rPr>
            </a:br>
            <a:br>
              <a:rPr lang="en-US" sz="5100" b="0" i="0" u="none" strike="noStrike" cap="none" dirty="0">
                <a:solidFill>
                  <a:srgbClr val="FFFFFF"/>
                </a:solidFill>
                <a:sym typeface="Arial"/>
              </a:rPr>
            </a:br>
            <a:endParaRPr lang="en-US" sz="5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61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Геймификация: зачем она нужна?">
            <a:extLst>
              <a:ext uri="{FF2B5EF4-FFF2-40B4-BE49-F238E27FC236}">
                <a16:creationId xmlns:a16="http://schemas.microsoft.com/office/drawing/2014/main" id="{CAA27A3A-031E-4DB8-952B-01E7031F0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8" b="11715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808EC89B-C30B-4568-8966-A32DC65B8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4634" y="3588026"/>
            <a:ext cx="5913783" cy="2107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Bahnschrift SemiCondensed" panose="020B0502040204020203" pitchFamily="34" charset="0"/>
              </a:rPr>
              <a:t>Как показывает опыт, использование этих методик позволяет значительно увеличить эффективность образовательного процесса</a:t>
            </a:r>
            <a:endParaRPr lang="en-US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256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BC815B-1487-40E1-9C60-285CBD510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216799"/>
            <a:ext cx="4835061" cy="4563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Bahnschrift SemiCondensed" panose="020B0502040204020203" pitchFamily="34" charset="0"/>
              </a:rPr>
              <a:t>В современной школе, делающей ставку на активизацию и интенсификацию учебного воспитательного процесса, настоятельно рекомендуется использование игровых технологий. </a:t>
            </a:r>
          </a:p>
        </p:txBody>
      </p:sp>
      <p:pic>
        <p:nvPicPr>
          <p:cNvPr id="3074" name="Picture 2" descr="Какой будет школа будущего - Индикатор">
            <a:extLst>
              <a:ext uri="{FF2B5EF4-FFF2-40B4-BE49-F238E27FC236}">
                <a16:creationId xmlns:a16="http://schemas.microsoft.com/office/drawing/2014/main" id="{7BED818C-C4A7-4880-A0D9-4B681561A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5" r="17915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37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rson holding mouse">
            <a:extLst>
              <a:ext uri="{FF2B5EF4-FFF2-40B4-BE49-F238E27FC236}">
                <a16:creationId xmlns:a16="http://schemas.microsoft.com/office/drawing/2014/main" id="{643998CB-4F57-462E-9787-8F0F601982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2355" b="337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D7F00-DC62-4C2E-AC22-09C03863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70841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3800" dirty="0">
                <a:solidFill>
                  <a:srgbClr val="FFFFFF"/>
                </a:solidFill>
                <a:latin typeface="Bahnschrift SemiCondensed" panose="020B0502040204020203" pitchFamily="34" charset="0"/>
              </a:rPr>
              <a:t>Online</a:t>
            </a:r>
          </a:p>
        </p:txBody>
      </p:sp>
    </p:spTree>
    <p:extLst>
      <p:ext uri="{BB962C8B-B14F-4D97-AF65-F5344CB8AC3E}">
        <p14:creationId xmlns:p14="http://schemas.microsoft.com/office/powerpoint/2010/main" val="4159787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BC856-2C7F-40FC-9481-3F4CA108E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7" y="365125"/>
            <a:ext cx="11509513" cy="10602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0" i="0" u="none" strike="noStrike" cap="none" dirty="0">
                <a:latin typeface="Bahnschrift SemiCondensed" panose="020B0502040204020203" pitchFamily="34" charset="0"/>
                <a:ea typeface="Arial"/>
                <a:cs typeface="Arial"/>
                <a:sym typeface="Arial"/>
              </a:rPr>
              <a:t>В качестве заключения хочется процитировать</a:t>
            </a:r>
            <a:endParaRPr lang="ru-RU" sz="5400" dirty="0">
              <a:latin typeface="Bahnschrift SemiCondensed" panose="020B0502040204020203" pitchFamily="34" charset="0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6AB0C0-5A51-4DBA-AD64-E98749304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26" y="2150850"/>
            <a:ext cx="10853928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0" i="0" u="none" strike="noStrike" cap="none" dirty="0">
                <a:latin typeface="Arial"/>
                <a:ea typeface="Arial"/>
                <a:cs typeface="Arial"/>
                <a:sym typeface="Arial"/>
              </a:rPr>
              <a:t>Исполнительного директора по академическим инновациям Университета Пенсильвании Барбару </a:t>
            </a:r>
            <a:r>
              <a:rPr lang="ru-RU" sz="22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Куршан</a:t>
            </a:r>
            <a:r>
              <a:rPr lang="ru-RU" sz="2200" b="0" i="0" u="none" strike="noStrike" cap="none" dirty="0">
                <a:latin typeface="Arial"/>
                <a:ea typeface="Arial"/>
                <a:cs typeface="Arial"/>
                <a:sym typeface="Arial"/>
              </a:rPr>
              <a:t>. В своей колонке для Forbes Барбара пишет, что "ключ к геймификации образования – не в том, чтобы поставить одно над другим, а в том, чтобы найти то “сладкое место” между педагогикой и вовлечением, где учебный процесс хоть немного пересекается с развлечениями"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305471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4650F-9DA9-45EF-AE1C-10BA51B2E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5550" y="2321384"/>
            <a:ext cx="6758211" cy="1779034"/>
          </a:xfrm>
        </p:spPr>
        <p:txBody>
          <a:bodyPr anchor="b">
            <a:normAutofit/>
          </a:bodyPr>
          <a:lstStyle/>
          <a:p>
            <a:r>
              <a:rPr lang="ru-RU" sz="4800" dirty="0">
                <a:latin typeface="Bahnschrift SemiCondensed" panose="020B0502040204020203" pitchFamily="34" charset="0"/>
              </a:rPr>
              <a:t>ГЕЙМИФИКАЦИЯ</a:t>
            </a:r>
            <a:br>
              <a:rPr lang="ru-RU" sz="4200" dirty="0">
                <a:latin typeface="Bahnschrift SemiCondensed" panose="020B0502040204020203" pitchFamily="34" charset="0"/>
              </a:rPr>
            </a:br>
            <a:r>
              <a:rPr lang="ru-RU" sz="4800" dirty="0">
                <a:latin typeface="Bahnschrift SemiCondensed" panose="020B0502040204020203" pitchFamily="34" charset="0"/>
              </a:rPr>
              <a:t>В ОБРАЗОВАНИИ </a:t>
            </a:r>
            <a:endParaRPr lang="ru-RU" sz="4000" dirty="0">
              <a:latin typeface="Bahnschrift SemiCondensed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FE3805-4B78-4026-987C-3990505D9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800" dirty="0">
                <a:latin typeface="Bahnschrift SemiCondensed" panose="020B0502040204020203" pitchFamily="34" charset="0"/>
              </a:rPr>
              <a:t>Руководитель стажерской площадки:</a:t>
            </a:r>
            <a:br>
              <a:rPr lang="ru-RU" sz="2800" dirty="0">
                <a:latin typeface="Bahnschrift SemiCondensed" panose="020B0502040204020203" pitchFamily="34" charset="0"/>
              </a:rPr>
            </a:br>
            <a:r>
              <a:rPr lang="ru-RU" sz="2800" dirty="0">
                <a:latin typeface="Bahnschrift SemiCondensed" panose="020B0502040204020203" pitchFamily="34" charset="0"/>
              </a:rPr>
              <a:t>Саяров Кирилл Дмитриевич – методист технической направленности СП ДОД ЦДТ ГБОУ СОШ </a:t>
            </a:r>
            <a:r>
              <a:rPr lang="ru-RU" sz="2800" dirty="0" err="1">
                <a:latin typeface="Bahnschrift SemiCondensed" panose="020B0502040204020203" pitchFamily="34" charset="0"/>
              </a:rPr>
              <a:t>п.г.т</a:t>
            </a:r>
            <a:r>
              <a:rPr lang="ru-RU" sz="2800" dirty="0">
                <a:latin typeface="Bahnschrift SemiCondensed" panose="020B0502040204020203" pitchFamily="34" charset="0"/>
              </a:rPr>
              <a:t>. Мирный </a:t>
            </a:r>
          </a:p>
        </p:txBody>
      </p:sp>
      <p:pic>
        <p:nvPicPr>
          <p:cNvPr id="4" name="Picture 2" descr="person holding black samsung android smartphone">
            <a:extLst>
              <a:ext uri="{FF2B5EF4-FFF2-40B4-BE49-F238E27FC236}">
                <a16:creationId xmlns:a16="http://schemas.microsoft.com/office/drawing/2014/main" id="{654E62E7-FAC5-4B9F-96DD-EE7BE61B3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 r="-1" b="-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51DAF3-8587-4338-98F6-96691EA75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81" y="152618"/>
            <a:ext cx="1546844" cy="14627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4C94F8-0C09-4CFE-9D24-CC191D429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85" y="18212"/>
            <a:ext cx="1546844" cy="15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11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4650F-9DA9-45EF-AE1C-10BA51B2E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4209" y="2176736"/>
            <a:ext cx="6758211" cy="1779034"/>
          </a:xfrm>
        </p:spPr>
        <p:txBody>
          <a:bodyPr anchor="b">
            <a:normAutofit fontScale="90000"/>
          </a:bodyPr>
          <a:lstStyle/>
          <a:p>
            <a:r>
              <a:rPr lang="ru-RU" sz="4800" dirty="0">
                <a:latin typeface="Bahnschrift SemiCondensed" panose="020B0502040204020203" pitchFamily="34" charset="0"/>
              </a:rPr>
              <a:t>ГЕЙМИФИКАЦИЯ</a:t>
            </a:r>
            <a:br>
              <a:rPr lang="ru-RU" sz="4200" dirty="0">
                <a:latin typeface="Bahnschrift SemiCondensed" panose="020B0502040204020203" pitchFamily="34" charset="0"/>
              </a:rPr>
            </a:br>
            <a:r>
              <a:rPr lang="ru-RU" sz="4800" dirty="0">
                <a:latin typeface="Bahnschrift SemiCondensed" panose="020B0502040204020203" pitchFamily="34" charset="0"/>
              </a:rPr>
              <a:t>В ОБРАЗОВАТЕЛЬНОМ ПРОЦЕССЕ </a:t>
            </a:r>
            <a:endParaRPr lang="ru-RU" sz="4000" dirty="0">
              <a:latin typeface="Bahnschrift SemiCondensed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FE3805-4B78-4026-987C-3990505D9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800" dirty="0">
                <a:latin typeface="Bahnschrift SemiCondensed" panose="020B0502040204020203" pitchFamily="34" charset="0"/>
              </a:rPr>
              <a:t>Руководитель стажерской площадки:</a:t>
            </a:r>
            <a:br>
              <a:rPr lang="ru-RU" sz="2800" dirty="0">
                <a:latin typeface="Bahnschrift SemiCondensed" panose="020B0502040204020203" pitchFamily="34" charset="0"/>
              </a:rPr>
            </a:br>
            <a:r>
              <a:rPr lang="ru-RU" sz="2800" dirty="0">
                <a:latin typeface="Bahnschrift SemiCondensed" panose="020B0502040204020203" pitchFamily="34" charset="0"/>
              </a:rPr>
              <a:t>Саяров Кирилл Дмитриевич – методист технической направленности СП ДОД ЦДТ ГБОУ СОШ </a:t>
            </a:r>
            <a:r>
              <a:rPr lang="ru-RU" sz="2800" dirty="0" err="1">
                <a:latin typeface="Bahnschrift SemiCondensed" panose="020B0502040204020203" pitchFamily="34" charset="0"/>
              </a:rPr>
              <a:t>п.г.т</a:t>
            </a:r>
            <a:r>
              <a:rPr lang="ru-RU" sz="2800" dirty="0">
                <a:latin typeface="Bahnschrift SemiCondensed" panose="020B0502040204020203" pitchFamily="34" charset="0"/>
              </a:rPr>
              <a:t>. Мирный </a:t>
            </a:r>
          </a:p>
        </p:txBody>
      </p:sp>
      <p:pic>
        <p:nvPicPr>
          <p:cNvPr id="4" name="Picture 2" descr="person holding black samsung android smartphone">
            <a:extLst>
              <a:ext uri="{FF2B5EF4-FFF2-40B4-BE49-F238E27FC236}">
                <a16:creationId xmlns:a16="http://schemas.microsoft.com/office/drawing/2014/main" id="{654E62E7-FAC5-4B9F-96DD-EE7BE61B3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 r="-1" b="-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51DAF3-8587-4338-98F6-96691EA75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81" y="152618"/>
            <a:ext cx="1546844" cy="14627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4C94F8-0C09-4CFE-9D24-CC191D429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85" y="18212"/>
            <a:ext cx="1546844" cy="15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76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4FB80-07A0-429C-9FC9-19C54A7AE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4200" dirty="0">
                <a:latin typeface="Bahnschrift SemiCondensed" panose="020B0502040204020203" pitchFamily="34" charset="0"/>
              </a:rPr>
              <a:t>Что такое геймификация?</a:t>
            </a:r>
            <a:endParaRPr lang="en-US" sz="4200" dirty="0">
              <a:latin typeface="Bahnschrift SemiCondensed" panose="020B0502040204020203" pitchFamily="34" charset="0"/>
            </a:endParaRP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nine printed dice">
            <a:extLst>
              <a:ext uri="{FF2B5EF4-FFF2-40B4-BE49-F238E27FC236}">
                <a16:creationId xmlns:a16="http://schemas.microsoft.com/office/drawing/2014/main" id="{997C0350-5246-4E8B-84EE-853398907F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969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9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Рубрики проекта “Мир меняется” | Мир меняется">
            <a:extLst>
              <a:ext uri="{FF2B5EF4-FFF2-40B4-BE49-F238E27FC236}">
                <a16:creationId xmlns:a16="http://schemas.microsoft.com/office/drawing/2014/main" id="{FB69EEDD-A8E1-425F-A853-F134E0201B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2" r="-1" b="14658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2A9BA-FD5A-4D01-8CFD-392B9566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 err="1">
                <a:solidFill>
                  <a:srgbClr val="FFFFFF"/>
                </a:solidFill>
                <a:latin typeface="Bahnschrift Light SemiCondensed" panose="020B0502040204020203" pitchFamily="34" charset="0"/>
              </a:rPr>
              <a:t>Мир</a:t>
            </a:r>
            <a:r>
              <a:rPr lang="en-US" sz="66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Bahnschrift Light SemiCondensed" panose="020B0502040204020203" pitchFamily="34" charset="0"/>
              </a:rPr>
              <a:t>вокруг</a:t>
            </a:r>
            <a:r>
              <a:rPr lang="en-US" sz="66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Bahnschrift Light SemiCondensed" panose="020B0502040204020203" pitchFamily="34" charset="0"/>
              </a:rPr>
              <a:t>нас</a:t>
            </a:r>
            <a:r>
              <a:rPr lang="en-US" sz="66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Bahnschrift Light SemiCondensed" panose="020B0502040204020203" pitchFamily="34" charset="0"/>
              </a:rPr>
              <a:t>стремительно</a:t>
            </a:r>
            <a:r>
              <a:rPr lang="en-US" sz="66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Bahnschrift Light SemiCondensed" panose="020B0502040204020203" pitchFamily="34" charset="0"/>
              </a:rPr>
              <a:t>меняется</a:t>
            </a:r>
            <a:r>
              <a:rPr lang="en-US" sz="66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!</a:t>
            </a:r>
          </a:p>
        </p:txBody>
      </p:sp>
      <p:sp>
        <p:nvSpPr>
          <p:cNvPr id="1029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93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7E953-E243-41B7-87E3-0653F1F7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504" y="2542726"/>
            <a:ext cx="4641574" cy="17725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i="0" u="none" strike="noStrike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  <a:sym typeface="Arial"/>
              </a:rPr>
              <a:t>Оценки</a:t>
            </a:r>
            <a:r>
              <a:rPr lang="en-US" sz="5400" b="1" i="0" u="none" strike="noStrike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5400" b="0" i="0" u="none" strike="noStrike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  <a:sym typeface="Arial"/>
              </a:rPr>
              <a:t>— </a:t>
            </a:r>
            <a:r>
              <a:rPr lang="en-US" sz="5400" b="0" i="0" u="none" strike="noStrike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  <a:sym typeface="Arial"/>
              </a:rPr>
              <a:t>это</a:t>
            </a:r>
            <a:r>
              <a:rPr lang="en-US" sz="5400" b="0" i="0" u="none" strike="noStrike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5400" b="0" i="0" u="none" strike="noStrike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  <a:sym typeface="Arial"/>
              </a:rPr>
              <a:t>лишь</a:t>
            </a:r>
            <a:r>
              <a:rPr lang="en-US" sz="5400" b="0" i="0" u="none" strike="noStrike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5400" b="0" i="0" u="sng" strike="noStrike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  <a:sym typeface="Arial"/>
              </a:rPr>
              <a:t>механизмы</a:t>
            </a:r>
            <a:endParaRPr lang="en-US" sz="5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Одна светящаяся звезда стоит среди других тусклых звезд на зеленом фоне пастельных тонов">
            <a:extLst>
              <a:ext uri="{FF2B5EF4-FFF2-40B4-BE49-F238E27FC236}">
                <a16:creationId xmlns:a16="http://schemas.microsoft.com/office/drawing/2014/main" id="{656CA298-78EB-4B18-A912-A9B167BC8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8" r="954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4967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Игрушечные пластмассовые цифры">
            <a:extLst>
              <a:ext uri="{FF2B5EF4-FFF2-40B4-BE49-F238E27FC236}">
                <a16:creationId xmlns:a16="http://schemas.microsoft.com/office/drawing/2014/main" id="{B4F6D0E2-6C53-4BD9-8019-D9364C6FA7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9380" b="6350"/>
          <a:stretch/>
        </p:blipFill>
        <p:spPr>
          <a:xfrm>
            <a:off x="0" y="-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06C23-ECC2-4DEB-8DAD-82A5358F2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73" y="953396"/>
            <a:ext cx="11032434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8000" dirty="0">
                <a:solidFill>
                  <a:srgbClr val="FFFFFF"/>
                </a:solidFill>
                <a:latin typeface="Bahnschrift SemiCondensed" panose="020B0502040204020203" pitchFamily="34" charset="0"/>
              </a:rPr>
              <a:t>Обучение=Игра</a:t>
            </a:r>
            <a:endParaRPr lang="en-US" sz="8000" dirty="0">
              <a:solidFill>
                <a:srgbClr val="FFFFFF"/>
              </a:solidFill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22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6DFE6-C8BD-4346-8E6D-950B057D9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ctr"/>
            <a:r>
              <a:rPr lang="ru-RU" sz="6100" dirty="0">
                <a:latin typeface="Bahnschrift SemiCondensed" panose="020B0502040204020203" pitchFamily="34" charset="0"/>
              </a:rPr>
              <a:t>Главный аспект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E684FE-C062-4C10-B4B2-10F8FC217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59" y="1749286"/>
            <a:ext cx="6025654" cy="3459843"/>
          </a:xfrm>
        </p:spPr>
        <p:txBody>
          <a:bodyPr anchor="ctr">
            <a:normAutofit lnSpcReduction="10000"/>
          </a:bodyPr>
          <a:lstStyle/>
          <a:p>
            <a:r>
              <a:rPr lang="ru-RU" sz="3600" dirty="0">
                <a:effectLst/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Геймификация – это не всегда создание полноценной игры. Геймификация – это использование отдельных элементов игр для достижения поставленных задач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55469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C:\Users\Елена\Desktop\esm-sistemy-mojno-li-osvaivat-igrayuchi-ili-pyat-kopeek-v-zashitu-geimifikacii-2.png">
            <a:extLst>
              <a:ext uri="{FF2B5EF4-FFF2-40B4-BE49-F238E27FC236}">
                <a16:creationId xmlns:a16="http://schemas.microsoft.com/office/drawing/2014/main" id="{25B52082-90CC-4D6A-8635-B4606950E5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13327" y="643467"/>
            <a:ext cx="10765346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77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39DFCF-9247-4DE5-BB93-074BFAF07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42B652E-D499-4CDA-8F7A-60469EDBC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632" y="996662"/>
            <a:ext cx="4864676" cy="4864676"/>
          </a:xfrm>
          <a:custGeom>
            <a:avLst/>
            <a:gdLst>
              <a:gd name="connsiteX0" fmla="*/ 0 w 4864676"/>
              <a:gd name="connsiteY0" fmla="*/ 0 h 4864676"/>
              <a:gd name="connsiteX1" fmla="*/ 4864676 w 4864676"/>
              <a:gd name="connsiteY1" fmla="*/ 0 h 4864676"/>
              <a:gd name="connsiteX2" fmla="*/ 4864676 w 4864676"/>
              <a:gd name="connsiteY2" fmla="*/ 4864676 h 4864676"/>
              <a:gd name="connsiteX3" fmla="*/ 1281101 w 4864676"/>
              <a:gd name="connsiteY3" fmla="*/ 4864676 h 4864676"/>
              <a:gd name="connsiteX4" fmla="*/ 0 w 4864676"/>
              <a:gd name="connsiteY4" fmla="*/ 3583575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4864676" y="0"/>
                </a:lnTo>
                <a:lnTo>
                  <a:pt x="4864676" y="4864676"/>
                </a:lnTo>
                <a:lnTo>
                  <a:pt x="1281101" y="4864676"/>
                </a:lnTo>
                <a:lnTo>
                  <a:pt x="0" y="358357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84A22B8-F5B6-47C2-B88E-DADAF3791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5693" y="996662"/>
            <a:ext cx="4864676" cy="4864676"/>
          </a:xfrm>
          <a:custGeom>
            <a:avLst/>
            <a:gdLst>
              <a:gd name="connsiteX0" fmla="*/ 0 w 4864676"/>
              <a:gd name="connsiteY0" fmla="*/ 0 h 4864676"/>
              <a:gd name="connsiteX1" fmla="*/ 3583574 w 4864676"/>
              <a:gd name="connsiteY1" fmla="*/ 0 h 4864676"/>
              <a:gd name="connsiteX2" fmla="*/ 4864676 w 4864676"/>
              <a:gd name="connsiteY2" fmla="*/ 1281103 h 4864676"/>
              <a:gd name="connsiteX3" fmla="*/ 4864676 w 4864676"/>
              <a:gd name="connsiteY3" fmla="*/ 4864676 h 4864676"/>
              <a:gd name="connsiteX4" fmla="*/ 0 w 4864676"/>
              <a:gd name="connsiteY4" fmla="*/ 4864676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3583574" y="0"/>
                </a:lnTo>
                <a:lnTo>
                  <a:pt x="4864676" y="1281103"/>
                </a:lnTo>
                <a:lnTo>
                  <a:pt x="4864676" y="4864676"/>
                </a:lnTo>
                <a:lnTo>
                  <a:pt x="0" y="4864676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987C18C-164D-4263-B486-4647A98E8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9020" y="1"/>
            <a:ext cx="6613961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7E98B39-04C6-408B-92FD-76862874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9286" y="3571620"/>
            <a:ext cx="6613961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81C8C27-2457-421F-BDC4-7B4EA3C7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A13C66-82C1-44AF-972B-8F5CCA41B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71208" y="5287803"/>
            <a:ext cx="955808" cy="9558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36437-FE59-457E-91A7-396BBD3C9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47BFD-012C-4565-9374-A25A1C07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908" y="2498086"/>
            <a:ext cx="5782716" cy="2150719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i="0" u="none" strike="noStrike" kern="1200" cap="none" dirty="0" err="1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Разберём</a:t>
            </a:r>
            <a:r>
              <a:rPr lang="en-US" sz="4000" i="0" u="none" strike="noStrike" kern="1200" cap="none" dirty="0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4000" i="0" u="none" strike="noStrike" kern="1200" cap="none" dirty="0" err="1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элементы</a:t>
            </a:r>
            <a:r>
              <a:rPr lang="en-US" sz="4000" i="0" u="none" strike="noStrike" kern="1200" cap="none" dirty="0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4000" i="0" u="none" strike="noStrike" kern="1200" cap="none" dirty="0" err="1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игрового</a:t>
            </a:r>
            <a:r>
              <a:rPr lang="en-US" sz="4000" i="0" u="none" strike="noStrike" kern="1200" cap="none" dirty="0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4000" i="0" u="none" strike="noStrike" kern="1200" cap="none" dirty="0" err="1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процесса</a:t>
            </a:r>
            <a:r>
              <a:rPr lang="en-US" sz="4000" i="0" u="none" strike="noStrike" kern="1200" cap="none" dirty="0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4000" i="0" u="none" strike="noStrike" kern="1200" cap="none" dirty="0" err="1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которые</a:t>
            </a:r>
            <a:r>
              <a:rPr lang="en-US" sz="4000" i="0" u="none" strike="noStrike" kern="1200" cap="none" dirty="0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4000" i="0" u="none" strike="noStrike" kern="1200" cap="none" dirty="0" err="1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можно</a:t>
            </a:r>
            <a:r>
              <a:rPr lang="en-US" sz="4000" i="0" u="none" strike="noStrike" kern="1200" cap="none" dirty="0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4000" i="0" u="none" strike="noStrike" kern="1200" cap="none" dirty="0" err="1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использовать</a:t>
            </a:r>
            <a:r>
              <a:rPr lang="en-US" sz="4000" i="0" u="none" strike="noStrike" kern="1200" cap="none" dirty="0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 в </a:t>
            </a:r>
            <a:r>
              <a:rPr lang="en-US" sz="4000" i="0" u="none" strike="noStrike" kern="1200" cap="none" dirty="0" err="1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образовательных</a:t>
            </a:r>
            <a:r>
              <a:rPr lang="en-US" sz="4000" i="0" u="none" strike="noStrike" kern="1200" cap="none" dirty="0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 </a:t>
            </a:r>
            <a:r>
              <a:rPr lang="en-US" sz="4000" i="0" u="none" strike="noStrike" kern="1200" cap="none" dirty="0" err="1">
                <a:solidFill>
                  <a:srgbClr val="080808"/>
                </a:solidFill>
                <a:latin typeface="Bahnschrift SemiCondensed" panose="020B0502040204020203" pitchFamily="34" charset="0"/>
                <a:sym typeface="Arial"/>
              </a:rPr>
              <a:t>целях</a:t>
            </a:r>
            <a:br>
              <a:rPr lang="en-US" sz="2800" b="0" i="0" u="none" strike="noStrike" kern="1200" cap="none" dirty="0">
                <a:solidFill>
                  <a:srgbClr val="080808"/>
                </a:solidFill>
                <a:latin typeface="+mj-lt"/>
                <a:ea typeface="+mj-ea"/>
                <a:cs typeface="+mj-cs"/>
                <a:sym typeface="Arial"/>
              </a:rPr>
            </a:b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D3693-2EFE-4667-89D5-47E2D5920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42846" y="410171"/>
            <a:ext cx="1321281" cy="1321281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1FD796-9CD0-404D-8DF5-5274C0BCC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30319" y="1508609"/>
            <a:ext cx="700047" cy="70004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494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266</Words>
  <Application>Microsoft Office PowerPoint</Application>
  <PresentationFormat>Широкоэкранный</PresentationFormat>
  <Paragraphs>20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Bahnschrift Condensed</vt:lpstr>
      <vt:lpstr>Bahnschrift Light SemiCondensed</vt:lpstr>
      <vt:lpstr>Bahnschrift SemiCondensed</vt:lpstr>
      <vt:lpstr>Calibri</vt:lpstr>
      <vt:lpstr>Calibri Light</vt:lpstr>
      <vt:lpstr>Тема Office</vt:lpstr>
      <vt:lpstr> Открытие областной стажёрской площадки:  «Геймификация как способ организации образовательной деятельности в творческих объединениях технической направленности дополнительного образования детей»</vt:lpstr>
      <vt:lpstr>ГЕЙМИФИКАЦИЯ В ОБРАЗОВАТЕЛЬНОМ ПРОЦЕССЕ </vt:lpstr>
      <vt:lpstr>Что такое геймификация?</vt:lpstr>
      <vt:lpstr>Мир вокруг нас стремительно меняется!</vt:lpstr>
      <vt:lpstr>Оценки — это лишь механизмы</vt:lpstr>
      <vt:lpstr>Обучение=Игра</vt:lpstr>
      <vt:lpstr>Главный аспект </vt:lpstr>
      <vt:lpstr>Презентация PowerPoint</vt:lpstr>
      <vt:lpstr>Разберём элементы игрового процесса которые можно использовать в образовательных целях </vt:lpstr>
      <vt:lpstr>1. Прогресс - наглядное отображение постепенного роста </vt:lpstr>
      <vt:lpstr>2. Инвестиции - почувствуйте гордость за ваш вклад в игру  </vt:lpstr>
      <vt:lpstr>3. Постепенное открытие информации - постепенно получайте доступ к новой информации  </vt:lpstr>
      <vt:lpstr>Презентация PowerPoint</vt:lpstr>
      <vt:lpstr>Презентация PowerPoint</vt:lpstr>
      <vt:lpstr>Online</vt:lpstr>
      <vt:lpstr>В качестве заключения хочется процитировать</vt:lpstr>
      <vt:lpstr>ГЕЙМИФИКАЦИЯ В ОБРАЗОВАНИИ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элементов геймификации при организации текущего контроля на уроках»</dc:title>
  <dc:creator>Дудалова Е.М.</dc:creator>
  <cp:lastModifiedBy>Саяров К.Д.</cp:lastModifiedBy>
  <cp:revision>9</cp:revision>
  <dcterms:created xsi:type="dcterms:W3CDTF">2020-10-29T02:55:10Z</dcterms:created>
  <dcterms:modified xsi:type="dcterms:W3CDTF">2022-03-12T04:37:23Z</dcterms:modified>
</cp:coreProperties>
</file>